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Black"/>
      <p:bold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Black-bold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Thin-regular.fntdata"/><Relationship Id="rId25" Type="http://schemas.openxmlformats.org/officeDocument/2006/relationships/font" Target="fonts/RobotoBlack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ca1dd420c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0ca1dd420c_2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0ca1dd420c_2_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ca1dd420c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0ca1dd420c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0ca1dd420c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ca1dd420c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0ca1dd420c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0ca1dd420c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a1dd420c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0ca1dd420c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0ca1dd420c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cc453c8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cc453c8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cc453c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cc453c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cecab063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0cecab063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0cecab063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cc453c8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cc453c8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cc48903c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cc48903c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ca1dd420c_2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0ca1dd420c_2_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0ca1dd420c_2_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ca1dd420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0ca1dd420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0ca1dd420c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ca1dd420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0ca1dd420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0ca1dd420c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cbe07788b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0cbe07788b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0cbe07788b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a1dd420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0ca1dd420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0ca1dd420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ca1dd420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0ca1dd420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0ca1dd420c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cc48903c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cc48903c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ca1dd420c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0ca1dd420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0ca1dd420c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S" showMasterSp="0">
  <p:cSld name="COUVERTURE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330929" y="3185588"/>
            <a:ext cx="5551134" cy="4684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Black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871" y="464344"/>
            <a:ext cx="2823057" cy="433741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3330929" y="3507581"/>
            <a:ext cx="5551134" cy="551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0" sz="3600">
                <a:solidFill>
                  <a:schemeClr val="accen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579" y="854149"/>
            <a:ext cx="3317833" cy="1706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TEXTE SEUL">
  <p:cSld name="TITRE + TEXTE SEU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540544" y="1425913"/>
            <a:ext cx="8324850" cy="2936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ITRE BLEU" showMasterSp="0">
  <p:cSld name="CHAPITRE BLEU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1"/>
            <a:ext cx="8882062" cy="2139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570937" y="4660964"/>
            <a:ext cx="368276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8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sz="8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6"/>
          <p:cNvSpPr/>
          <p:nvPr>
            <p:ph idx="2" type="pic"/>
          </p:nvPr>
        </p:nvSpPr>
        <p:spPr>
          <a:xfrm>
            <a:off x="2202714" y="0"/>
            <a:ext cx="6143915" cy="30172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2202714" y="2903365"/>
            <a:ext cx="6679348" cy="4684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2202714" y="3100874"/>
            <a:ext cx="6679348" cy="551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0" sz="4100">
                <a:solidFill>
                  <a:schemeClr val="accen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6"/>
          <p:cNvSpPr txBox="1"/>
          <p:nvPr>
            <p:ph idx="3" type="body"/>
          </p:nvPr>
        </p:nvSpPr>
        <p:spPr>
          <a:xfrm>
            <a:off x="521494" y="1378614"/>
            <a:ext cx="142160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indent="-6858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200"/>
              <a:buChar char="​"/>
              <a:defRPr b="0" sz="72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2857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Char char="+"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39989" y="4001135"/>
            <a:ext cx="1469364" cy="75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ITRE GRIS" showMasterSp="0">
  <p:cSld name="CHAPITRE GRI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1"/>
            <a:ext cx="8882062" cy="21395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570937" y="4660964"/>
            <a:ext cx="368276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8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sz="8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7"/>
          <p:cNvSpPr/>
          <p:nvPr>
            <p:ph idx="2" type="pic"/>
          </p:nvPr>
        </p:nvSpPr>
        <p:spPr>
          <a:xfrm>
            <a:off x="2202714" y="0"/>
            <a:ext cx="6143915" cy="30172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2202714" y="2903365"/>
            <a:ext cx="6679348" cy="4684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oboto Black"/>
              <a:buNone/>
              <a:defRPr sz="41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2202714" y="3100874"/>
            <a:ext cx="6679348" cy="5517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b="0" sz="4100">
                <a:solidFill>
                  <a:schemeClr val="dk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7"/>
          <p:cNvSpPr txBox="1"/>
          <p:nvPr>
            <p:ph idx="3" type="body"/>
          </p:nvPr>
        </p:nvSpPr>
        <p:spPr>
          <a:xfrm>
            <a:off x="521494" y="1378614"/>
            <a:ext cx="1421606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indent="-685800" lvl="0" marL="45720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200"/>
              <a:buChar char="​"/>
              <a:defRPr b="0" sz="7200">
                <a:solidFill>
                  <a:schemeClr val="lt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indent="-2857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800"/>
              <a:buChar char="+"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39989" y="4001135"/>
            <a:ext cx="1469364" cy="75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EXTE">
  <p:cSld name="IMAGE + TEX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571875" y="1816894"/>
            <a:ext cx="5031581" cy="2545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729000" spcFirstLastPara="1" rIns="68575" wrap="square" tIns="297000">
            <a:noAutofit/>
          </a:bodyPr>
          <a:lstStyle>
            <a:lvl1pPr indent="-2857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​"/>
              <a:defRPr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+"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None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4116649" y="1273144"/>
            <a:ext cx="4486808" cy="54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89000" spcFirstLastPara="1" rIns="68575" wrap="square" tIns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18"/>
          <p:cNvSpPr/>
          <p:nvPr>
            <p:ph idx="3" type="pic"/>
          </p:nvPr>
        </p:nvSpPr>
        <p:spPr>
          <a:xfrm>
            <a:off x="526256" y="1275160"/>
            <a:ext cx="3590393" cy="242054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 A DROITE">
  <p:cSld name="FOCUS A DROIT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1333500"/>
            <a:ext cx="9144000" cy="3028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856560" y="951310"/>
            <a:ext cx="3765947" cy="3411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189000" spcFirstLastPara="1" rIns="135000" wrap="square" tIns="1080000">
            <a:noAutofit/>
          </a:bodyPr>
          <a:lstStyle>
            <a:lvl1pPr indent="-2857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​"/>
              <a:defRPr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+"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"/>
              <a:buNone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540544" y="1333500"/>
            <a:ext cx="4316016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135000" lIns="0" spcFirstLastPara="1" rIns="540000" wrap="square" tIns="135000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3" type="subTitle"/>
          </p:nvPr>
        </p:nvSpPr>
        <p:spPr>
          <a:xfrm>
            <a:off x="4856559" y="1273144"/>
            <a:ext cx="3765676" cy="54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89000" spcFirstLastPara="1" rIns="68575" wrap="square" tIns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3 COLONNES">
  <p:cSld name="TEXTE 3 COLONNE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540544" y="1427925"/>
            <a:ext cx="2491978" cy="2934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3340468" y="1427925"/>
            <a:ext cx="2453426" cy="2934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3" type="body"/>
          </p:nvPr>
        </p:nvSpPr>
        <p:spPr>
          <a:xfrm>
            <a:off x="6101840" y="1427925"/>
            <a:ext cx="2501616" cy="2934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 A GAUCHE AVEC IMAGE">
  <p:cSld name="FOCUS A GAUCHE AVEC IM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>
            <p:ph idx="2" type="pic"/>
          </p:nvPr>
        </p:nvSpPr>
        <p:spPr>
          <a:xfrm>
            <a:off x="2914650" y="1447336"/>
            <a:ext cx="3039835" cy="291511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5972175" y="2060091"/>
            <a:ext cx="2893218" cy="23023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8900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3" type="subTitle"/>
          </p:nvPr>
        </p:nvSpPr>
        <p:spPr>
          <a:xfrm>
            <a:off x="5972175" y="1447336"/>
            <a:ext cx="2893218" cy="54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89000" spcFirstLastPara="1" rIns="68575" wrap="square" tIns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5" name="Google Shape;135;p21"/>
          <p:cNvSpPr/>
          <p:nvPr/>
        </p:nvSpPr>
        <p:spPr>
          <a:xfrm>
            <a:off x="0" y="0"/>
            <a:ext cx="2914650" cy="4362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3105150" y="487637"/>
            <a:ext cx="6038850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4" type="body"/>
          </p:nvPr>
        </p:nvSpPr>
        <p:spPr>
          <a:xfrm>
            <a:off x="521494" y="2139553"/>
            <a:ext cx="2259806" cy="22228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​"/>
              <a:defRPr b="1" sz="11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5" type="pic"/>
          </p:nvPr>
        </p:nvSpPr>
        <p:spPr>
          <a:xfrm>
            <a:off x="1135516" y="1060344"/>
            <a:ext cx="788874" cy="7041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 A GAUCHE SANS IMAGE">
  <p:cSld name="FOCUS A GAUCHE SANS IMAG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05150" y="2060091"/>
            <a:ext cx="5760243" cy="23023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75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​"/>
              <a:defRPr/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subTitle"/>
          </p:nvPr>
        </p:nvSpPr>
        <p:spPr>
          <a:xfrm>
            <a:off x="3105150" y="1447336"/>
            <a:ext cx="5760243" cy="54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22"/>
          <p:cNvSpPr/>
          <p:nvPr/>
        </p:nvSpPr>
        <p:spPr>
          <a:xfrm>
            <a:off x="0" y="0"/>
            <a:ext cx="2914650" cy="4362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105150" y="487637"/>
            <a:ext cx="6038850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3" type="body"/>
          </p:nvPr>
        </p:nvSpPr>
        <p:spPr>
          <a:xfrm>
            <a:off x="521494" y="2139553"/>
            <a:ext cx="2259806" cy="22228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​"/>
              <a:defRPr b="1" sz="11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indent="-317500" lvl="3" marL="18288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4pPr>
            <a:lvl5pPr indent="-228600" lvl="4" marL="22860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2"/>
          <p:cNvSpPr/>
          <p:nvPr>
            <p:ph idx="4" type="pic"/>
          </p:nvPr>
        </p:nvSpPr>
        <p:spPr>
          <a:xfrm>
            <a:off x="1135516" y="1060344"/>
            <a:ext cx="788874" cy="7041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Char char="I"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EE" showMasterSp="0">
  <p:cSld name="FRE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FULL" showMasterSp="0">
  <p:cSld name="IMAGE FULL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 showMasterSp="0">
  <p:cSld name="VIDE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​"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Char char="+"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Roboto"/>
              <a:buNone/>
              <a:defRPr b="0" i="0" sz="9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40544" y="487637"/>
            <a:ext cx="8603456" cy="4684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  <a:defRPr b="0" i="0" sz="2300" u="none" cap="none" strike="noStrik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21495" y="1393031"/>
            <a:ext cx="8343900" cy="26739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​"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794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Calibri"/>
              <a:buChar char="+"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79400" lvl="3" marL="1828800" marR="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-"/>
              <a:defRPr b="0" i="0" sz="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Font typeface="Roboto"/>
              <a:buNone/>
              <a:defRPr b="0" i="0" sz="9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979436" y="4684484"/>
            <a:ext cx="642799" cy="146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Char char="I"/>
              <a:defRPr b="0" i="0" sz="7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912146" y="4684484"/>
            <a:ext cx="4067290" cy="144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000" wrap="square" tIns="34275">
            <a:noAutofit/>
          </a:bodyPr>
          <a:lstStyle>
            <a:lvl1pPr lv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8570937" y="4660964"/>
            <a:ext cx="368276" cy="196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fr" sz="800" u="none" cap="none" strike="noStrik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‹#›</a:t>
            </a:fld>
            <a:endParaRPr b="1" i="0" sz="800" u="none" cap="none" strike="noStrike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520898" y="4611291"/>
            <a:ext cx="912013" cy="270291"/>
            <a:chOff x="5124840" y="1638300"/>
            <a:chExt cx="2784538" cy="825245"/>
          </a:xfrm>
        </p:grpSpPr>
        <p:sp>
          <p:nvSpPr>
            <p:cNvPr id="57" name="Google Shape;57;p13"/>
            <p:cNvSpPr/>
            <p:nvPr/>
          </p:nvSpPr>
          <p:spPr>
            <a:xfrm>
              <a:off x="5601280" y="1638300"/>
              <a:ext cx="707136" cy="550068"/>
            </a:xfrm>
            <a:custGeom>
              <a:rect b="b" l="l" r="r" t="t"/>
              <a:pathLst>
                <a:path extrusionOk="0" h="550068" w="707136">
                  <a:moveTo>
                    <a:pt x="155258" y="272320"/>
                  </a:moveTo>
                  <a:lnTo>
                    <a:pt x="342329" y="112300"/>
                  </a:lnTo>
                  <a:lnTo>
                    <a:pt x="565499" y="2096"/>
                  </a:lnTo>
                  <a:lnTo>
                    <a:pt x="381476" y="154972"/>
                  </a:lnTo>
                  <a:cubicBezTo>
                    <a:pt x="385382" y="161354"/>
                    <a:pt x="389096" y="167831"/>
                    <a:pt x="392430" y="174498"/>
                  </a:cubicBezTo>
                  <a:lnTo>
                    <a:pt x="707136" y="0"/>
                  </a:lnTo>
                  <a:lnTo>
                    <a:pt x="411766" y="225647"/>
                  </a:lnTo>
                  <a:cubicBezTo>
                    <a:pt x="416814" y="245364"/>
                    <a:pt x="419481" y="265843"/>
                    <a:pt x="419481" y="286988"/>
                  </a:cubicBezTo>
                  <a:cubicBezTo>
                    <a:pt x="419481" y="432245"/>
                    <a:pt x="293370" y="550069"/>
                    <a:pt x="137827" y="550069"/>
                  </a:cubicBezTo>
                  <a:cubicBezTo>
                    <a:pt x="87725" y="550069"/>
                    <a:pt x="40767" y="537877"/>
                    <a:pt x="0" y="516541"/>
                  </a:cubicBezTo>
                  <a:lnTo>
                    <a:pt x="328612" y="340995"/>
                  </a:lnTo>
                  <a:lnTo>
                    <a:pt x="90678" y="519208"/>
                  </a:lnTo>
                  <a:cubicBezTo>
                    <a:pt x="105918" y="522161"/>
                    <a:pt x="121634" y="523780"/>
                    <a:pt x="137732" y="523780"/>
                  </a:cubicBezTo>
                  <a:cubicBezTo>
                    <a:pt x="269462" y="523780"/>
                    <a:pt x="376142" y="417767"/>
                    <a:pt x="376142" y="286988"/>
                  </a:cubicBezTo>
                  <a:cubicBezTo>
                    <a:pt x="376142" y="245269"/>
                    <a:pt x="365284" y="206121"/>
                    <a:pt x="346329" y="172212"/>
                  </a:cubicBezTo>
                  <a:lnTo>
                    <a:pt x="155353" y="2724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168845" y="1662207"/>
              <a:ext cx="708088" cy="550735"/>
            </a:xfrm>
            <a:custGeom>
              <a:rect b="b" l="l" r="r" t="t"/>
              <a:pathLst>
                <a:path extrusionOk="0" h="550735" w="708088">
                  <a:moveTo>
                    <a:pt x="360236" y="375285"/>
                  </a:moveTo>
                  <a:cubicBezTo>
                    <a:pt x="342043" y="341852"/>
                    <a:pt x="331756" y="303657"/>
                    <a:pt x="331756" y="262985"/>
                  </a:cubicBezTo>
                  <a:cubicBezTo>
                    <a:pt x="331756" y="132207"/>
                    <a:pt x="438531" y="26194"/>
                    <a:pt x="570167" y="26194"/>
                  </a:cubicBezTo>
                  <a:cubicBezTo>
                    <a:pt x="584549" y="26194"/>
                    <a:pt x="598646" y="27432"/>
                    <a:pt x="612362" y="29909"/>
                  </a:cubicBezTo>
                  <a:lnTo>
                    <a:pt x="614172" y="32194"/>
                  </a:lnTo>
                  <a:lnTo>
                    <a:pt x="377381" y="204692"/>
                  </a:lnTo>
                  <a:lnTo>
                    <a:pt x="708089" y="33528"/>
                  </a:lnTo>
                  <a:cubicBezTo>
                    <a:pt x="667798" y="12859"/>
                    <a:pt x="619411" y="0"/>
                    <a:pt x="570167" y="0"/>
                  </a:cubicBezTo>
                  <a:cubicBezTo>
                    <a:pt x="414623" y="0"/>
                    <a:pt x="288512" y="117824"/>
                    <a:pt x="288512" y="263081"/>
                  </a:cubicBezTo>
                  <a:cubicBezTo>
                    <a:pt x="288512" y="283750"/>
                    <a:pt x="291084" y="303943"/>
                    <a:pt x="295942" y="323279"/>
                  </a:cubicBezTo>
                  <a:lnTo>
                    <a:pt x="0" y="547688"/>
                  </a:lnTo>
                  <a:lnTo>
                    <a:pt x="314230" y="372904"/>
                  </a:lnTo>
                  <a:cubicBezTo>
                    <a:pt x="318135" y="380714"/>
                    <a:pt x="322326" y="388334"/>
                    <a:pt x="326993" y="395669"/>
                  </a:cubicBezTo>
                  <a:lnTo>
                    <a:pt x="131064" y="550736"/>
                  </a:lnTo>
                  <a:lnTo>
                    <a:pt x="363665" y="437483"/>
                  </a:lnTo>
                  <a:lnTo>
                    <a:pt x="550736" y="272225"/>
                  </a:lnTo>
                  <a:lnTo>
                    <a:pt x="360236" y="3751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37355" y="1954244"/>
              <a:ext cx="391096" cy="260889"/>
            </a:xfrm>
            <a:custGeom>
              <a:rect b="b" l="l" r="r" t="t"/>
              <a:pathLst>
                <a:path extrusionOk="0" h="260889" w="391096">
                  <a:moveTo>
                    <a:pt x="0" y="260890"/>
                  </a:moveTo>
                  <a:lnTo>
                    <a:pt x="103537" y="155924"/>
                  </a:lnTo>
                  <a:lnTo>
                    <a:pt x="391097" y="0"/>
                  </a:lnTo>
                  <a:lnTo>
                    <a:pt x="153257" y="190214"/>
                  </a:lnTo>
                  <a:lnTo>
                    <a:pt x="0" y="2608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654049" y="1638300"/>
              <a:ext cx="382619" cy="251459"/>
            </a:xfrm>
            <a:custGeom>
              <a:rect b="b" l="l" r="r" t="t"/>
              <a:pathLst>
                <a:path extrusionOk="0" h="251459" w="382619">
                  <a:moveTo>
                    <a:pt x="0" y="251460"/>
                  </a:moveTo>
                  <a:lnTo>
                    <a:pt x="233553" y="66485"/>
                  </a:lnTo>
                  <a:lnTo>
                    <a:pt x="382619" y="0"/>
                  </a:lnTo>
                  <a:lnTo>
                    <a:pt x="282226" y="10087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124840" y="2307050"/>
              <a:ext cx="135064" cy="154400"/>
            </a:xfrm>
            <a:custGeom>
              <a:rect b="b" l="l" r="r" t="t"/>
              <a:pathLst>
                <a:path extrusionOk="0" h="154400" w="135064">
                  <a:moveTo>
                    <a:pt x="0" y="0"/>
                  </a:moveTo>
                  <a:lnTo>
                    <a:pt x="27146" y="0"/>
                  </a:lnTo>
                  <a:lnTo>
                    <a:pt x="67532" y="71056"/>
                  </a:lnTo>
                  <a:lnTo>
                    <a:pt x="107633" y="0"/>
                  </a:lnTo>
                  <a:lnTo>
                    <a:pt x="135065" y="0"/>
                  </a:lnTo>
                  <a:lnTo>
                    <a:pt x="135065" y="154400"/>
                  </a:lnTo>
                  <a:lnTo>
                    <a:pt x="109252" y="154400"/>
                  </a:lnTo>
                  <a:lnTo>
                    <a:pt x="109252" y="45244"/>
                  </a:lnTo>
                  <a:lnTo>
                    <a:pt x="67532" y="116681"/>
                  </a:lnTo>
                  <a:lnTo>
                    <a:pt x="66866" y="116681"/>
                  </a:lnTo>
                  <a:lnTo>
                    <a:pt x="25337" y="45720"/>
                  </a:lnTo>
                  <a:lnTo>
                    <a:pt x="25337" y="154400"/>
                  </a:lnTo>
                  <a:lnTo>
                    <a:pt x="0" y="15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292861" y="2307050"/>
              <a:ext cx="26003" cy="154400"/>
            </a:xfrm>
            <a:custGeom>
              <a:rect b="b" l="l" r="r" t="t"/>
              <a:pathLst>
                <a:path extrusionOk="0" h="154400" w="26003">
                  <a:moveTo>
                    <a:pt x="0" y="0"/>
                  </a:moveTo>
                  <a:lnTo>
                    <a:pt x="26003" y="0"/>
                  </a:lnTo>
                  <a:lnTo>
                    <a:pt x="26003" y="154400"/>
                  </a:lnTo>
                  <a:lnTo>
                    <a:pt x="0" y="1544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5351820" y="2307050"/>
              <a:ext cx="118681" cy="154400"/>
            </a:xfrm>
            <a:custGeom>
              <a:rect b="b" l="l" r="r" t="t"/>
              <a:pathLst>
                <a:path extrusionOk="0" h="154400" w="118681">
                  <a:moveTo>
                    <a:pt x="0" y="0"/>
                  </a:moveTo>
                  <a:lnTo>
                    <a:pt x="24194" y="0"/>
                  </a:lnTo>
                  <a:lnTo>
                    <a:pt x="93345" y="103061"/>
                  </a:lnTo>
                  <a:lnTo>
                    <a:pt x="93345" y="0"/>
                  </a:lnTo>
                  <a:lnTo>
                    <a:pt x="118682" y="0"/>
                  </a:lnTo>
                  <a:lnTo>
                    <a:pt x="118682" y="154400"/>
                  </a:lnTo>
                  <a:lnTo>
                    <a:pt x="96679" y="154400"/>
                  </a:lnTo>
                  <a:lnTo>
                    <a:pt x="25527" y="48292"/>
                  </a:lnTo>
                  <a:lnTo>
                    <a:pt x="25527" y="154400"/>
                  </a:lnTo>
                  <a:lnTo>
                    <a:pt x="0" y="15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502315" y="2307050"/>
              <a:ext cx="100012" cy="154400"/>
            </a:xfrm>
            <a:custGeom>
              <a:rect b="b" l="l" r="r" t="t"/>
              <a:pathLst>
                <a:path extrusionOk="0" h="154400" w="100012">
                  <a:moveTo>
                    <a:pt x="0" y="0"/>
                  </a:moveTo>
                  <a:lnTo>
                    <a:pt x="98965" y="0"/>
                  </a:lnTo>
                  <a:lnTo>
                    <a:pt x="98965" y="23241"/>
                  </a:lnTo>
                  <a:lnTo>
                    <a:pt x="25813" y="23241"/>
                  </a:lnTo>
                  <a:lnTo>
                    <a:pt x="25813" y="65056"/>
                  </a:lnTo>
                  <a:lnTo>
                    <a:pt x="90583" y="65056"/>
                  </a:lnTo>
                  <a:lnTo>
                    <a:pt x="90583" y="88297"/>
                  </a:lnTo>
                  <a:lnTo>
                    <a:pt x="25813" y="88297"/>
                  </a:lnTo>
                  <a:lnTo>
                    <a:pt x="25813" y="131254"/>
                  </a:lnTo>
                  <a:lnTo>
                    <a:pt x="100013" y="131254"/>
                  </a:lnTo>
                  <a:lnTo>
                    <a:pt x="100013" y="154400"/>
                  </a:lnTo>
                  <a:lnTo>
                    <a:pt x="0" y="15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16234" y="2305145"/>
              <a:ext cx="107727" cy="158400"/>
            </a:xfrm>
            <a:custGeom>
              <a:rect b="b" l="l" r="r" t="t"/>
              <a:pathLst>
                <a:path extrusionOk="0" h="158400" w="107727">
                  <a:moveTo>
                    <a:pt x="0" y="136017"/>
                  </a:moveTo>
                  <a:lnTo>
                    <a:pt x="15716" y="116872"/>
                  </a:lnTo>
                  <a:cubicBezTo>
                    <a:pt x="27337" y="127254"/>
                    <a:pt x="40386" y="135160"/>
                    <a:pt x="56959" y="135160"/>
                  </a:cubicBezTo>
                  <a:cubicBezTo>
                    <a:pt x="72009" y="135160"/>
                    <a:pt x="81629" y="126968"/>
                    <a:pt x="81629" y="115538"/>
                  </a:cubicBezTo>
                  <a:lnTo>
                    <a:pt x="81629" y="115348"/>
                  </a:lnTo>
                  <a:cubicBezTo>
                    <a:pt x="81629" y="105632"/>
                    <a:pt x="76486" y="99250"/>
                    <a:pt x="51625" y="90202"/>
                  </a:cubicBezTo>
                  <a:cubicBezTo>
                    <a:pt x="21812" y="79153"/>
                    <a:pt x="6286" y="68390"/>
                    <a:pt x="6286" y="43720"/>
                  </a:cubicBezTo>
                  <a:lnTo>
                    <a:pt x="6286" y="43244"/>
                  </a:lnTo>
                  <a:cubicBezTo>
                    <a:pt x="6286" y="17907"/>
                    <a:pt x="26956" y="0"/>
                    <a:pt x="56102" y="0"/>
                  </a:cubicBezTo>
                  <a:cubicBezTo>
                    <a:pt x="74295" y="0"/>
                    <a:pt x="91059" y="5715"/>
                    <a:pt x="105442" y="18098"/>
                  </a:cubicBezTo>
                  <a:lnTo>
                    <a:pt x="90678" y="37719"/>
                  </a:lnTo>
                  <a:cubicBezTo>
                    <a:pt x="79915" y="29146"/>
                    <a:pt x="68008" y="23146"/>
                    <a:pt x="55435" y="23146"/>
                  </a:cubicBezTo>
                  <a:cubicBezTo>
                    <a:pt x="41339" y="23146"/>
                    <a:pt x="32575" y="30861"/>
                    <a:pt x="32575" y="41053"/>
                  </a:cubicBezTo>
                  <a:lnTo>
                    <a:pt x="32575" y="41243"/>
                  </a:lnTo>
                  <a:cubicBezTo>
                    <a:pt x="32575" y="52006"/>
                    <a:pt x="38386" y="57817"/>
                    <a:pt x="65056" y="67913"/>
                  </a:cubicBezTo>
                  <a:cubicBezTo>
                    <a:pt x="94202" y="78962"/>
                    <a:pt x="107728" y="90869"/>
                    <a:pt x="107728" y="113348"/>
                  </a:cubicBezTo>
                  <a:lnTo>
                    <a:pt x="107728" y="113824"/>
                  </a:lnTo>
                  <a:cubicBezTo>
                    <a:pt x="107728" y="140970"/>
                    <a:pt x="86201" y="158401"/>
                    <a:pt x="56769" y="158401"/>
                  </a:cubicBezTo>
                  <a:cubicBezTo>
                    <a:pt x="36576" y="158401"/>
                    <a:pt x="17050" y="151543"/>
                    <a:pt x="0" y="13611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803877" y="2307050"/>
              <a:ext cx="106775" cy="154400"/>
            </a:xfrm>
            <a:custGeom>
              <a:rect b="b" l="l" r="r" t="t"/>
              <a:pathLst>
                <a:path extrusionOk="0" h="154400" w="106775">
                  <a:moveTo>
                    <a:pt x="48768" y="81153"/>
                  </a:moveTo>
                  <a:cubicBezTo>
                    <a:pt x="68771" y="81153"/>
                    <a:pt x="80391" y="69437"/>
                    <a:pt x="80391" y="52292"/>
                  </a:cubicBezTo>
                  <a:lnTo>
                    <a:pt x="80391" y="52102"/>
                  </a:lnTo>
                  <a:cubicBezTo>
                    <a:pt x="80391" y="33528"/>
                    <a:pt x="68675" y="23431"/>
                    <a:pt x="48768" y="23431"/>
                  </a:cubicBezTo>
                  <a:lnTo>
                    <a:pt x="26098" y="23431"/>
                  </a:lnTo>
                  <a:lnTo>
                    <a:pt x="26098" y="81248"/>
                  </a:lnTo>
                  <a:lnTo>
                    <a:pt x="48768" y="81248"/>
                  </a:lnTo>
                  <a:close/>
                  <a:moveTo>
                    <a:pt x="95" y="0"/>
                  </a:moveTo>
                  <a:lnTo>
                    <a:pt x="50292" y="0"/>
                  </a:lnTo>
                  <a:cubicBezTo>
                    <a:pt x="84582" y="0"/>
                    <a:pt x="106775" y="19431"/>
                    <a:pt x="106775" y="51435"/>
                  </a:cubicBezTo>
                  <a:lnTo>
                    <a:pt x="106775" y="51816"/>
                  </a:lnTo>
                  <a:cubicBezTo>
                    <a:pt x="106775" y="86011"/>
                    <a:pt x="81248" y="103823"/>
                    <a:pt x="48673" y="104299"/>
                  </a:cubicBezTo>
                  <a:lnTo>
                    <a:pt x="26003" y="104299"/>
                  </a:lnTo>
                  <a:lnTo>
                    <a:pt x="26003" y="154400"/>
                  </a:lnTo>
                  <a:lnTo>
                    <a:pt x="0" y="15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906842" y="2306288"/>
              <a:ext cx="140493" cy="155257"/>
            </a:xfrm>
            <a:custGeom>
              <a:rect b="b" l="l" r="r" t="t"/>
              <a:pathLst>
                <a:path extrusionOk="0" h="155257" w="140493">
                  <a:moveTo>
                    <a:pt x="92297" y="96107"/>
                  </a:moveTo>
                  <a:lnTo>
                    <a:pt x="69818" y="34100"/>
                  </a:lnTo>
                  <a:lnTo>
                    <a:pt x="47435" y="96107"/>
                  </a:lnTo>
                  <a:lnTo>
                    <a:pt x="92297" y="96107"/>
                  </a:lnTo>
                  <a:close/>
                  <a:moveTo>
                    <a:pt x="57722" y="0"/>
                  </a:moveTo>
                  <a:lnTo>
                    <a:pt x="82868" y="0"/>
                  </a:lnTo>
                  <a:lnTo>
                    <a:pt x="140494" y="155258"/>
                  </a:lnTo>
                  <a:lnTo>
                    <a:pt x="113348" y="155258"/>
                  </a:lnTo>
                  <a:lnTo>
                    <a:pt x="100298" y="118872"/>
                  </a:lnTo>
                  <a:lnTo>
                    <a:pt x="39243" y="118872"/>
                  </a:lnTo>
                  <a:lnTo>
                    <a:pt x="26194" y="155258"/>
                  </a:lnTo>
                  <a:lnTo>
                    <a:pt x="0" y="155258"/>
                  </a:lnTo>
                  <a:lnTo>
                    <a:pt x="57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67529" y="2307050"/>
              <a:ext cx="116204" cy="154400"/>
            </a:xfrm>
            <a:custGeom>
              <a:rect b="b" l="l" r="r" t="t"/>
              <a:pathLst>
                <a:path extrusionOk="0" h="154400" w="116204">
                  <a:moveTo>
                    <a:pt x="54007" y="76962"/>
                  </a:moveTo>
                  <a:cubicBezTo>
                    <a:pt x="74200" y="76962"/>
                    <a:pt x="85439" y="66389"/>
                    <a:pt x="85439" y="50292"/>
                  </a:cubicBezTo>
                  <a:lnTo>
                    <a:pt x="85439" y="49816"/>
                  </a:lnTo>
                  <a:cubicBezTo>
                    <a:pt x="85439" y="32385"/>
                    <a:pt x="74009" y="23336"/>
                    <a:pt x="54483" y="23336"/>
                  </a:cubicBezTo>
                  <a:lnTo>
                    <a:pt x="26003" y="23336"/>
                  </a:lnTo>
                  <a:lnTo>
                    <a:pt x="26003" y="76962"/>
                  </a:lnTo>
                  <a:lnTo>
                    <a:pt x="54007" y="76962"/>
                  </a:lnTo>
                  <a:close/>
                  <a:moveTo>
                    <a:pt x="0" y="0"/>
                  </a:moveTo>
                  <a:lnTo>
                    <a:pt x="56769" y="0"/>
                  </a:lnTo>
                  <a:cubicBezTo>
                    <a:pt x="74676" y="0"/>
                    <a:pt x="89344" y="5334"/>
                    <a:pt x="98679" y="14573"/>
                  </a:cubicBezTo>
                  <a:cubicBezTo>
                    <a:pt x="106966" y="22765"/>
                    <a:pt x="111728" y="34385"/>
                    <a:pt x="111728" y="48577"/>
                  </a:cubicBezTo>
                  <a:lnTo>
                    <a:pt x="111728" y="49435"/>
                  </a:lnTo>
                  <a:cubicBezTo>
                    <a:pt x="111728" y="73247"/>
                    <a:pt x="98298" y="88011"/>
                    <a:pt x="79153" y="94679"/>
                  </a:cubicBezTo>
                  <a:lnTo>
                    <a:pt x="116205" y="154400"/>
                  </a:lnTo>
                  <a:lnTo>
                    <a:pt x="86201" y="154400"/>
                  </a:lnTo>
                  <a:lnTo>
                    <a:pt x="52769" y="99727"/>
                  </a:lnTo>
                  <a:cubicBezTo>
                    <a:pt x="52769" y="99727"/>
                    <a:pt x="51625" y="99917"/>
                    <a:pt x="51149" y="99917"/>
                  </a:cubicBezTo>
                  <a:lnTo>
                    <a:pt x="26003" y="99917"/>
                  </a:lnTo>
                  <a:lnTo>
                    <a:pt x="26003" y="154400"/>
                  </a:lnTo>
                  <a:lnTo>
                    <a:pt x="0" y="15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206594" y="2307050"/>
              <a:ext cx="26003" cy="154400"/>
            </a:xfrm>
            <a:custGeom>
              <a:rect b="b" l="l" r="r" t="t"/>
              <a:pathLst>
                <a:path extrusionOk="0" h="154400" w="26003">
                  <a:moveTo>
                    <a:pt x="0" y="0"/>
                  </a:moveTo>
                  <a:lnTo>
                    <a:pt x="26003" y="0"/>
                  </a:lnTo>
                  <a:lnTo>
                    <a:pt x="26003" y="154400"/>
                  </a:lnTo>
                  <a:lnTo>
                    <a:pt x="0" y="1544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254314" y="2305145"/>
              <a:ext cx="107727" cy="158400"/>
            </a:xfrm>
            <a:custGeom>
              <a:rect b="b" l="l" r="r" t="t"/>
              <a:pathLst>
                <a:path extrusionOk="0" h="158400" w="107727">
                  <a:moveTo>
                    <a:pt x="0" y="136017"/>
                  </a:moveTo>
                  <a:lnTo>
                    <a:pt x="15716" y="116872"/>
                  </a:lnTo>
                  <a:cubicBezTo>
                    <a:pt x="27337" y="127254"/>
                    <a:pt x="40386" y="135160"/>
                    <a:pt x="56959" y="135160"/>
                  </a:cubicBezTo>
                  <a:cubicBezTo>
                    <a:pt x="72009" y="135160"/>
                    <a:pt x="81629" y="126968"/>
                    <a:pt x="81629" y="115538"/>
                  </a:cubicBezTo>
                  <a:lnTo>
                    <a:pt x="81629" y="115348"/>
                  </a:lnTo>
                  <a:cubicBezTo>
                    <a:pt x="81629" y="105632"/>
                    <a:pt x="76486" y="99250"/>
                    <a:pt x="51625" y="90202"/>
                  </a:cubicBezTo>
                  <a:cubicBezTo>
                    <a:pt x="21812" y="79153"/>
                    <a:pt x="6286" y="68390"/>
                    <a:pt x="6286" y="43720"/>
                  </a:cubicBezTo>
                  <a:lnTo>
                    <a:pt x="6286" y="43244"/>
                  </a:lnTo>
                  <a:cubicBezTo>
                    <a:pt x="6286" y="17907"/>
                    <a:pt x="26956" y="0"/>
                    <a:pt x="56102" y="0"/>
                  </a:cubicBezTo>
                  <a:cubicBezTo>
                    <a:pt x="74295" y="0"/>
                    <a:pt x="91059" y="5715"/>
                    <a:pt x="105442" y="18098"/>
                  </a:cubicBezTo>
                  <a:lnTo>
                    <a:pt x="90678" y="37719"/>
                  </a:lnTo>
                  <a:cubicBezTo>
                    <a:pt x="79915" y="29146"/>
                    <a:pt x="68008" y="23146"/>
                    <a:pt x="55435" y="23146"/>
                  </a:cubicBezTo>
                  <a:cubicBezTo>
                    <a:pt x="41338" y="23146"/>
                    <a:pt x="32575" y="30861"/>
                    <a:pt x="32575" y="41053"/>
                  </a:cubicBezTo>
                  <a:lnTo>
                    <a:pt x="32575" y="41243"/>
                  </a:lnTo>
                  <a:cubicBezTo>
                    <a:pt x="32575" y="52006"/>
                    <a:pt x="38386" y="57817"/>
                    <a:pt x="65056" y="67913"/>
                  </a:cubicBezTo>
                  <a:cubicBezTo>
                    <a:pt x="94202" y="78962"/>
                    <a:pt x="107728" y="90869"/>
                    <a:pt x="107728" y="113348"/>
                  </a:cubicBezTo>
                  <a:lnTo>
                    <a:pt x="107728" y="113824"/>
                  </a:lnTo>
                  <a:cubicBezTo>
                    <a:pt x="107728" y="140970"/>
                    <a:pt x="86201" y="158401"/>
                    <a:pt x="56769" y="158401"/>
                  </a:cubicBezTo>
                  <a:cubicBezTo>
                    <a:pt x="36576" y="158401"/>
                    <a:pt x="17050" y="151543"/>
                    <a:pt x="0" y="13611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575973" y="1881187"/>
              <a:ext cx="13144" cy="405860"/>
            </a:xfrm>
            <a:custGeom>
              <a:rect b="b" l="l" r="r" t="t"/>
              <a:pathLst>
                <a:path extrusionOk="0" h="405860" w="13144">
                  <a:moveTo>
                    <a:pt x="0" y="0"/>
                  </a:moveTo>
                  <a:lnTo>
                    <a:pt x="13145" y="0"/>
                  </a:lnTo>
                  <a:lnTo>
                    <a:pt x="13145" y="405860"/>
                  </a:lnTo>
                  <a:lnTo>
                    <a:pt x="0" y="4058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810955" y="1907095"/>
              <a:ext cx="213645" cy="320325"/>
            </a:xfrm>
            <a:custGeom>
              <a:rect b="b" l="l" r="r" t="t"/>
              <a:pathLst>
                <a:path extrusionOk="0" h="320325" w="213645">
                  <a:moveTo>
                    <a:pt x="213646" y="92678"/>
                  </a:moveTo>
                  <a:cubicBezTo>
                    <a:pt x="213646" y="147066"/>
                    <a:pt x="174593" y="186309"/>
                    <a:pt x="111919" y="186309"/>
                  </a:cubicBezTo>
                  <a:lnTo>
                    <a:pt x="37624" y="186309"/>
                  </a:lnTo>
                  <a:lnTo>
                    <a:pt x="37624" y="320326"/>
                  </a:lnTo>
                  <a:lnTo>
                    <a:pt x="0" y="320326"/>
                  </a:lnTo>
                  <a:lnTo>
                    <a:pt x="0" y="0"/>
                  </a:lnTo>
                  <a:lnTo>
                    <a:pt x="111823" y="0"/>
                  </a:lnTo>
                  <a:cubicBezTo>
                    <a:pt x="174498" y="0"/>
                    <a:pt x="213550" y="38767"/>
                    <a:pt x="213550" y="92678"/>
                  </a:cubicBezTo>
                  <a:moveTo>
                    <a:pt x="37624" y="34004"/>
                  </a:moveTo>
                  <a:lnTo>
                    <a:pt x="37624" y="152400"/>
                  </a:lnTo>
                  <a:lnTo>
                    <a:pt x="110966" y="152400"/>
                  </a:lnTo>
                  <a:cubicBezTo>
                    <a:pt x="152876" y="152400"/>
                    <a:pt x="174593" y="127635"/>
                    <a:pt x="174593" y="93155"/>
                  </a:cubicBezTo>
                  <a:cubicBezTo>
                    <a:pt x="174593" y="58674"/>
                    <a:pt x="152876" y="34004"/>
                    <a:pt x="110966" y="34004"/>
                  </a:cubicBezTo>
                  <a:lnTo>
                    <a:pt x="37624" y="340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049461" y="1901856"/>
              <a:ext cx="219837" cy="330898"/>
            </a:xfrm>
            <a:custGeom>
              <a:rect b="b" l="l" r="r" t="t"/>
              <a:pathLst>
                <a:path extrusionOk="0" h="330898" w="219837">
                  <a:moveTo>
                    <a:pt x="216122" y="54292"/>
                  </a:moveTo>
                  <a:lnTo>
                    <a:pt x="188595" y="75152"/>
                  </a:lnTo>
                  <a:cubicBezTo>
                    <a:pt x="171736" y="49435"/>
                    <a:pt x="144685" y="34862"/>
                    <a:pt x="115729" y="34862"/>
                  </a:cubicBezTo>
                  <a:cubicBezTo>
                    <a:pt x="86773" y="34862"/>
                    <a:pt x="59341" y="49911"/>
                    <a:pt x="59341" y="81439"/>
                  </a:cubicBezTo>
                  <a:cubicBezTo>
                    <a:pt x="59341" y="110585"/>
                    <a:pt x="81534" y="121253"/>
                    <a:pt x="110490" y="135255"/>
                  </a:cubicBezTo>
                  <a:lnTo>
                    <a:pt x="145637" y="152305"/>
                  </a:lnTo>
                  <a:cubicBezTo>
                    <a:pt x="191929" y="174593"/>
                    <a:pt x="219837" y="198406"/>
                    <a:pt x="219837" y="241554"/>
                  </a:cubicBezTo>
                  <a:cubicBezTo>
                    <a:pt x="219837" y="295370"/>
                    <a:pt x="176022" y="330899"/>
                    <a:pt x="117158" y="330899"/>
                  </a:cubicBezTo>
                  <a:cubicBezTo>
                    <a:pt x="66580" y="330899"/>
                    <a:pt x="24575" y="304133"/>
                    <a:pt x="0" y="261937"/>
                  </a:cubicBezTo>
                  <a:lnTo>
                    <a:pt x="28004" y="241078"/>
                  </a:lnTo>
                  <a:cubicBezTo>
                    <a:pt x="47244" y="270701"/>
                    <a:pt x="75724" y="295942"/>
                    <a:pt x="116681" y="295942"/>
                  </a:cubicBezTo>
                  <a:cubicBezTo>
                    <a:pt x="154305" y="295942"/>
                    <a:pt x="180784" y="275082"/>
                    <a:pt x="180784" y="242602"/>
                  </a:cubicBezTo>
                  <a:cubicBezTo>
                    <a:pt x="180784" y="212979"/>
                    <a:pt x="159067" y="201359"/>
                    <a:pt x="127730" y="186309"/>
                  </a:cubicBezTo>
                  <a:lnTo>
                    <a:pt x="92107" y="169355"/>
                  </a:lnTo>
                  <a:cubicBezTo>
                    <a:pt x="55054" y="151352"/>
                    <a:pt x="20288" y="128587"/>
                    <a:pt x="20288" y="83439"/>
                  </a:cubicBezTo>
                  <a:cubicBezTo>
                    <a:pt x="20288" y="32480"/>
                    <a:pt x="64675" y="0"/>
                    <a:pt x="116205" y="0"/>
                  </a:cubicBezTo>
                  <a:cubicBezTo>
                    <a:pt x="159544" y="0"/>
                    <a:pt x="196215" y="22765"/>
                    <a:pt x="216027" y="54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336164" y="1907095"/>
              <a:ext cx="188499" cy="320230"/>
            </a:xfrm>
            <a:custGeom>
              <a:rect b="b" l="l" r="r" t="t"/>
              <a:pathLst>
                <a:path extrusionOk="0" h="320230" w="188499">
                  <a:moveTo>
                    <a:pt x="0" y="0"/>
                  </a:moveTo>
                  <a:lnTo>
                    <a:pt x="0" y="320231"/>
                  </a:lnTo>
                  <a:lnTo>
                    <a:pt x="188500" y="320231"/>
                  </a:lnTo>
                  <a:lnTo>
                    <a:pt x="188500" y="286322"/>
                  </a:lnTo>
                  <a:lnTo>
                    <a:pt x="37624" y="286322"/>
                  </a:lnTo>
                  <a:lnTo>
                    <a:pt x="376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582671" y="1904714"/>
              <a:ext cx="326707" cy="321659"/>
            </a:xfrm>
            <a:custGeom>
              <a:rect b="b" l="l" r="r" t="t"/>
              <a:pathLst>
                <a:path extrusionOk="0" h="321659" w="326707">
                  <a:moveTo>
                    <a:pt x="317468" y="120777"/>
                  </a:moveTo>
                  <a:cubicBezTo>
                    <a:pt x="310801" y="96203"/>
                    <a:pt x="298323" y="74009"/>
                    <a:pt x="281368" y="55721"/>
                  </a:cubicBezTo>
                  <a:lnTo>
                    <a:pt x="317468" y="20288"/>
                  </a:lnTo>
                  <a:lnTo>
                    <a:pt x="317468" y="120872"/>
                  </a:lnTo>
                  <a:close/>
                  <a:moveTo>
                    <a:pt x="317468" y="303657"/>
                  </a:moveTo>
                  <a:lnTo>
                    <a:pt x="280416" y="267176"/>
                  </a:lnTo>
                  <a:cubicBezTo>
                    <a:pt x="297847" y="248698"/>
                    <a:pt x="310705" y="226124"/>
                    <a:pt x="317468" y="200978"/>
                  </a:cubicBezTo>
                  <a:lnTo>
                    <a:pt x="317468" y="303657"/>
                  </a:lnTo>
                  <a:close/>
                  <a:moveTo>
                    <a:pt x="204597" y="312039"/>
                  </a:moveTo>
                  <a:cubicBezTo>
                    <a:pt x="230124" y="305372"/>
                    <a:pt x="252984" y="292703"/>
                    <a:pt x="271843" y="275558"/>
                  </a:cubicBezTo>
                  <a:lnTo>
                    <a:pt x="308896" y="312039"/>
                  </a:lnTo>
                  <a:lnTo>
                    <a:pt x="204597" y="312039"/>
                  </a:lnTo>
                  <a:close/>
                  <a:moveTo>
                    <a:pt x="77343" y="280988"/>
                  </a:moveTo>
                  <a:lnTo>
                    <a:pt x="164211" y="224123"/>
                  </a:lnTo>
                  <a:cubicBezTo>
                    <a:pt x="163163" y="224123"/>
                    <a:pt x="162306" y="223933"/>
                    <a:pt x="161258" y="223933"/>
                  </a:cubicBezTo>
                  <a:cubicBezTo>
                    <a:pt x="127349" y="223933"/>
                    <a:pt x="97631" y="241459"/>
                    <a:pt x="80772" y="267748"/>
                  </a:cubicBezTo>
                  <a:lnTo>
                    <a:pt x="76676" y="280416"/>
                  </a:lnTo>
                  <a:cubicBezTo>
                    <a:pt x="76009" y="279940"/>
                    <a:pt x="75343" y="279368"/>
                    <a:pt x="74676" y="278797"/>
                  </a:cubicBezTo>
                  <a:cubicBezTo>
                    <a:pt x="74676" y="278892"/>
                    <a:pt x="74581" y="278987"/>
                    <a:pt x="74485" y="279083"/>
                  </a:cubicBezTo>
                  <a:lnTo>
                    <a:pt x="66580" y="273177"/>
                  </a:lnTo>
                  <a:cubicBezTo>
                    <a:pt x="66580" y="273177"/>
                    <a:pt x="66770" y="272796"/>
                    <a:pt x="66865" y="272701"/>
                  </a:cubicBezTo>
                  <a:cubicBezTo>
                    <a:pt x="65722" y="271748"/>
                    <a:pt x="64484" y="270891"/>
                    <a:pt x="63437" y="269939"/>
                  </a:cubicBezTo>
                  <a:lnTo>
                    <a:pt x="76867" y="256699"/>
                  </a:lnTo>
                  <a:cubicBezTo>
                    <a:pt x="95917" y="231172"/>
                    <a:pt x="126492" y="214408"/>
                    <a:pt x="161258" y="214408"/>
                  </a:cubicBezTo>
                  <a:cubicBezTo>
                    <a:pt x="169926" y="214408"/>
                    <a:pt x="178308" y="215741"/>
                    <a:pt x="186309" y="217646"/>
                  </a:cubicBezTo>
                  <a:cubicBezTo>
                    <a:pt x="171164" y="203264"/>
                    <a:pt x="161544" y="183261"/>
                    <a:pt x="161544" y="160877"/>
                  </a:cubicBezTo>
                  <a:cubicBezTo>
                    <a:pt x="161544" y="136208"/>
                    <a:pt x="172974" y="114205"/>
                    <a:pt x="190881" y="99632"/>
                  </a:cubicBezTo>
                  <a:lnTo>
                    <a:pt x="163258" y="13621"/>
                  </a:lnTo>
                  <a:cubicBezTo>
                    <a:pt x="163258" y="13621"/>
                    <a:pt x="163449" y="13621"/>
                    <a:pt x="163639" y="13621"/>
                  </a:cubicBezTo>
                  <a:cubicBezTo>
                    <a:pt x="202216" y="13621"/>
                    <a:pt x="237363" y="28194"/>
                    <a:pt x="263938" y="51816"/>
                  </a:cubicBezTo>
                  <a:lnTo>
                    <a:pt x="232696" y="82487"/>
                  </a:lnTo>
                  <a:cubicBezTo>
                    <a:pt x="216884" y="84296"/>
                    <a:pt x="202597" y="90583"/>
                    <a:pt x="190976" y="100013"/>
                  </a:cubicBezTo>
                  <a:lnTo>
                    <a:pt x="194024" y="109347"/>
                  </a:lnTo>
                  <a:cubicBezTo>
                    <a:pt x="179927" y="122111"/>
                    <a:pt x="170974" y="140494"/>
                    <a:pt x="170974" y="160782"/>
                  </a:cubicBezTo>
                  <a:cubicBezTo>
                    <a:pt x="170974" y="195453"/>
                    <a:pt x="196787" y="224409"/>
                    <a:pt x="230505" y="229838"/>
                  </a:cubicBezTo>
                  <a:lnTo>
                    <a:pt x="233743" y="239268"/>
                  </a:lnTo>
                  <a:cubicBezTo>
                    <a:pt x="233743" y="239268"/>
                    <a:pt x="234601" y="239268"/>
                    <a:pt x="234982" y="239363"/>
                  </a:cubicBezTo>
                  <a:lnTo>
                    <a:pt x="264890" y="268796"/>
                  </a:lnTo>
                  <a:cubicBezTo>
                    <a:pt x="262318" y="271177"/>
                    <a:pt x="259651" y="273368"/>
                    <a:pt x="256889" y="275558"/>
                  </a:cubicBezTo>
                  <a:lnTo>
                    <a:pt x="256889" y="275558"/>
                  </a:lnTo>
                  <a:lnTo>
                    <a:pt x="248888" y="281654"/>
                  </a:lnTo>
                  <a:lnTo>
                    <a:pt x="248888" y="281464"/>
                  </a:lnTo>
                  <a:cubicBezTo>
                    <a:pt x="247840" y="282131"/>
                    <a:pt x="247079" y="282797"/>
                    <a:pt x="246126" y="283369"/>
                  </a:cubicBezTo>
                  <a:lnTo>
                    <a:pt x="241840" y="268319"/>
                  </a:lnTo>
                  <a:cubicBezTo>
                    <a:pt x="225647" y="242602"/>
                    <a:pt x="197263" y="225362"/>
                    <a:pt x="164687" y="224123"/>
                  </a:cubicBezTo>
                  <a:lnTo>
                    <a:pt x="245840" y="283655"/>
                  </a:lnTo>
                  <a:cubicBezTo>
                    <a:pt x="222218" y="298990"/>
                    <a:pt x="193929" y="308039"/>
                    <a:pt x="163449" y="308039"/>
                  </a:cubicBezTo>
                  <a:cubicBezTo>
                    <a:pt x="131254" y="308039"/>
                    <a:pt x="101537" y="297942"/>
                    <a:pt x="77153" y="280892"/>
                  </a:cubicBezTo>
                  <a:moveTo>
                    <a:pt x="20383" y="311944"/>
                  </a:moveTo>
                  <a:lnTo>
                    <a:pt x="56483" y="276511"/>
                  </a:lnTo>
                  <a:cubicBezTo>
                    <a:pt x="75057" y="293084"/>
                    <a:pt x="97536" y="305467"/>
                    <a:pt x="122587" y="311944"/>
                  </a:cubicBezTo>
                  <a:lnTo>
                    <a:pt x="20479" y="311944"/>
                  </a:lnTo>
                  <a:close/>
                  <a:moveTo>
                    <a:pt x="9715" y="301371"/>
                  </a:moveTo>
                  <a:lnTo>
                    <a:pt x="9715" y="200978"/>
                  </a:lnTo>
                  <a:cubicBezTo>
                    <a:pt x="16383" y="225552"/>
                    <a:pt x="28861" y="247745"/>
                    <a:pt x="45815" y="265938"/>
                  </a:cubicBezTo>
                  <a:lnTo>
                    <a:pt x="9715" y="301371"/>
                  </a:lnTo>
                  <a:close/>
                  <a:moveTo>
                    <a:pt x="9715" y="17907"/>
                  </a:moveTo>
                  <a:lnTo>
                    <a:pt x="46768" y="54388"/>
                  </a:lnTo>
                  <a:cubicBezTo>
                    <a:pt x="29337" y="72866"/>
                    <a:pt x="16478" y="95441"/>
                    <a:pt x="9715" y="120491"/>
                  </a:cubicBezTo>
                  <a:lnTo>
                    <a:pt x="9715" y="17907"/>
                  </a:lnTo>
                  <a:close/>
                  <a:moveTo>
                    <a:pt x="122587" y="9525"/>
                  </a:moveTo>
                  <a:cubicBezTo>
                    <a:pt x="97060" y="16193"/>
                    <a:pt x="74104" y="28861"/>
                    <a:pt x="55340" y="46006"/>
                  </a:cubicBezTo>
                  <a:lnTo>
                    <a:pt x="18288" y="9525"/>
                  </a:lnTo>
                  <a:lnTo>
                    <a:pt x="122587" y="9525"/>
                  </a:lnTo>
                  <a:close/>
                  <a:moveTo>
                    <a:pt x="62103" y="52578"/>
                  </a:moveTo>
                  <a:cubicBezTo>
                    <a:pt x="88582" y="28575"/>
                    <a:pt x="123730" y="13716"/>
                    <a:pt x="162401" y="13430"/>
                  </a:cubicBezTo>
                  <a:lnTo>
                    <a:pt x="129730" y="115253"/>
                  </a:lnTo>
                  <a:lnTo>
                    <a:pt x="125825" y="115253"/>
                  </a:lnTo>
                  <a:lnTo>
                    <a:pt x="62103" y="52578"/>
                  </a:lnTo>
                  <a:close/>
                  <a:moveTo>
                    <a:pt x="91916" y="166688"/>
                  </a:moveTo>
                  <a:lnTo>
                    <a:pt x="109061" y="178880"/>
                  </a:lnTo>
                  <a:lnTo>
                    <a:pt x="97441" y="215075"/>
                  </a:lnTo>
                  <a:lnTo>
                    <a:pt x="52578" y="259271"/>
                  </a:lnTo>
                  <a:cubicBezTo>
                    <a:pt x="29813" y="234506"/>
                    <a:pt x="15526" y="202216"/>
                    <a:pt x="14097" y="166688"/>
                  </a:cubicBezTo>
                  <a:lnTo>
                    <a:pt x="92012" y="166688"/>
                  </a:lnTo>
                  <a:close/>
                  <a:moveTo>
                    <a:pt x="21050" y="115348"/>
                  </a:moveTo>
                  <a:cubicBezTo>
                    <a:pt x="27813" y="94964"/>
                    <a:pt x="39053" y="76486"/>
                    <a:pt x="53530" y="61055"/>
                  </a:cubicBezTo>
                  <a:lnTo>
                    <a:pt x="108680" y="115348"/>
                  </a:lnTo>
                  <a:lnTo>
                    <a:pt x="21050" y="115348"/>
                  </a:lnTo>
                  <a:close/>
                  <a:moveTo>
                    <a:pt x="75343" y="154781"/>
                  </a:moveTo>
                  <a:lnTo>
                    <a:pt x="14002" y="154781"/>
                  </a:lnTo>
                  <a:cubicBezTo>
                    <a:pt x="14573" y="141256"/>
                    <a:pt x="16859" y="128207"/>
                    <a:pt x="20860" y="115824"/>
                  </a:cubicBezTo>
                  <a:lnTo>
                    <a:pt x="75343" y="154781"/>
                  </a:lnTo>
                  <a:close/>
                  <a:moveTo>
                    <a:pt x="253746" y="82487"/>
                  </a:moveTo>
                  <a:lnTo>
                    <a:pt x="274510" y="62103"/>
                  </a:lnTo>
                  <a:cubicBezTo>
                    <a:pt x="287274" y="76010"/>
                    <a:pt x="297275" y="92297"/>
                    <a:pt x="303943" y="110204"/>
                  </a:cubicBezTo>
                  <a:cubicBezTo>
                    <a:pt x="291465" y="95441"/>
                    <a:pt x="273939" y="85344"/>
                    <a:pt x="253746" y="82391"/>
                  </a:cubicBezTo>
                  <a:moveTo>
                    <a:pt x="250698" y="154686"/>
                  </a:moveTo>
                  <a:lnTo>
                    <a:pt x="299466" y="119539"/>
                  </a:lnTo>
                  <a:cubicBezTo>
                    <a:pt x="306896" y="129540"/>
                    <a:pt x="311563" y="141637"/>
                    <a:pt x="312706" y="154686"/>
                  </a:cubicBezTo>
                  <a:lnTo>
                    <a:pt x="250698" y="154686"/>
                  </a:lnTo>
                  <a:close/>
                  <a:moveTo>
                    <a:pt x="220408" y="115157"/>
                  </a:moveTo>
                  <a:lnTo>
                    <a:pt x="245173" y="90868"/>
                  </a:lnTo>
                  <a:cubicBezTo>
                    <a:pt x="265462" y="91726"/>
                    <a:pt x="283464" y="100965"/>
                    <a:pt x="295846" y="115157"/>
                  </a:cubicBezTo>
                  <a:lnTo>
                    <a:pt x="220408" y="115157"/>
                  </a:lnTo>
                  <a:close/>
                  <a:moveTo>
                    <a:pt x="198977" y="115157"/>
                  </a:moveTo>
                  <a:lnTo>
                    <a:pt x="195739" y="115157"/>
                  </a:lnTo>
                  <a:lnTo>
                    <a:pt x="193834" y="109347"/>
                  </a:lnTo>
                  <a:cubicBezTo>
                    <a:pt x="201358" y="102584"/>
                    <a:pt x="210312" y="97441"/>
                    <a:pt x="220123" y="94298"/>
                  </a:cubicBezTo>
                  <a:lnTo>
                    <a:pt x="198882" y="115157"/>
                  </a:lnTo>
                  <a:close/>
                  <a:moveTo>
                    <a:pt x="303847" y="210979"/>
                  </a:moveTo>
                  <a:cubicBezTo>
                    <a:pt x="296989" y="229362"/>
                    <a:pt x="286703" y="246126"/>
                    <a:pt x="273367" y="260223"/>
                  </a:cubicBezTo>
                  <a:lnTo>
                    <a:pt x="251746" y="238887"/>
                  </a:lnTo>
                  <a:cubicBezTo>
                    <a:pt x="272701" y="236411"/>
                    <a:pt x="291084" y="226124"/>
                    <a:pt x="303847" y="210884"/>
                  </a:cubicBezTo>
                  <a:moveTo>
                    <a:pt x="243078" y="230410"/>
                  </a:moveTo>
                  <a:lnTo>
                    <a:pt x="226409" y="214027"/>
                  </a:lnTo>
                  <a:lnTo>
                    <a:pt x="216503" y="179165"/>
                  </a:lnTo>
                  <a:lnTo>
                    <a:pt x="234124" y="166497"/>
                  </a:lnTo>
                  <a:lnTo>
                    <a:pt x="312610" y="166497"/>
                  </a:lnTo>
                  <a:cubicBezTo>
                    <a:pt x="309563" y="201930"/>
                    <a:pt x="279749" y="229838"/>
                    <a:pt x="243078" y="230410"/>
                  </a:cubicBezTo>
                  <a:moveTo>
                    <a:pt x="306514" y="9335"/>
                  </a:moveTo>
                  <a:lnTo>
                    <a:pt x="270415" y="44767"/>
                  </a:lnTo>
                  <a:cubicBezTo>
                    <a:pt x="251841" y="28194"/>
                    <a:pt x="229267" y="15811"/>
                    <a:pt x="204311" y="9335"/>
                  </a:cubicBezTo>
                  <a:lnTo>
                    <a:pt x="306514" y="9335"/>
                  </a:lnTo>
                  <a:close/>
                  <a:moveTo>
                    <a:pt x="190" y="0"/>
                  </a:moveTo>
                  <a:lnTo>
                    <a:pt x="190" y="310896"/>
                  </a:lnTo>
                  <a:lnTo>
                    <a:pt x="0" y="311087"/>
                  </a:lnTo>
                  <a:lnTo>
                    <a:pt x="190" y="311277"/>
                  </a:lnTo>
                  <a:lnTo>
                    <a:pt x="190" y="321469"/>
                  </a:lnTo>
                  <a:lnTo>
                    <a:pt x="10478" y="321469"/>
                  </a:lnTo>
                  <a:lnTo>
                    <a:pt x="10668" y="321659"/>
                  </a:lnTo>
                  <a:lnTo>
                    <a:pt x="10858" y="321469"/>
                  </a:lnTo>
                  <a:lnTo>
                    <a:pt x="326707" y="321469"/>
                  </a:lnTo>
                  <a:lnTo>
                    <a:pt x="326707" y="381"/>
                  </a:lnTo>
                  <a:lnTo>
                    <a:pt x="190" y="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811271" y="2143506"/>
              <a:ext cx="6762" cy="6286"/>
            </a:xfrm>
            <a:custGeom>
              <a:rect b="b" l="l" r="r" t="t"/>
              <a:pathLst>
                <a:path extrusionOk="0" h="6286" w="6762">
                  <a:moveTo>
                    <a:pt x="5334" y="1048"/>
                  </a:moveTo>
                  <a:cubicBezTo>
                    <a:pt x="3524" y="857"/>
                    <a:pt x="1810" y="286"/>
                    <a:pt x="0" y="0"/>
                  </a:cubicBezTo>
                  <a:cubicBezTo>
                    <a:pt x="2381" y="2000"/>
                    <a:pt x="4572" y="4096"/>
                    <a:pt x="6763" y="6286"/>
                  </a:cubicBezTo>
                  <a:lnTo>
                    <a:pt x="5239" y="10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4">
          <p15:clr>
            <a:srgbClr val="F26B43"/>
          </p15:clr>
        </p15:guide>
        <p15:guide id="2" pos="329">
          <p15:clr>
            <a:srgbClr val="9FCC3B"/>
          </p15:clr>
        </p15:guide>
        <p15:guide id="3" orient="horz" pos="3075">
          <p15:clr>
            <a:srgbClr val="F26B43"/>
          </p15:clr>
        </p15:guide>
        <p15:guide id="4" pos="5595">
          <p15:clr>
            <a:srgbClr val="F26B43"/>
          </p15:clr>
        </p15:guide>
        <p15:guide id="5" pos="165">
          <p15:clr>
            <a:srgbClr val="F26B43"/>
          </p15:clr>
        </p15:guide>
        <p15:guide id="6" pos="5431">
          <p15:clr>
            <a:srgbClr val="9FCC3B"/>
          </p15:clr>
        </p15:guide>
        <p15:guide id="7" orient="horz" pos="599">
          <p15:clr>
            <a:srgbClr val="9FCC3B"/>
          </p15:clr>
        </p15:guide>
        <p15:guide id="8" orient="horz" pos="2913">
          <p15:clr>
            <a:srgbClr val="9FCC3B"/>
          </p15:clr>
        </p15:guide>
        <p15:guide id="9" orient="horz" pos="328">
          <p15:clr>
            <a:srgbClr val="9FCC3B"/>
          </p15:clr>
        </p15:guide>
        <p15:guide id="10" orient="horz" pos="2748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mdpi.com/2072-4292/14/3/63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326175" y="1883463"/>
            <a:ext cx="55512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fr" sz="3000"/>
              <a:t>Data Challenge</a:t>
            </a:r>
            <a:endParaRPr sz="2700"/>
          </a:p>
        </p:txBody>
      </p:sp>
      <p:sp>
        <p:nvSpPr>
          <p:cNvPr id="165" name="Google Shape;165;p27"/>
          <p:cNvSpPr txBox="1"/>
          <p:nvPr/>
        </p:nvSpPr>
        <p:spPr>
          <a:xfrm>
            <a:off x="3217723" y="3487609"/>
            <a:ext cx="57681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Kais Kharrat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Adam Saoud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Guillaume Vindry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David Sergio Arrustico Villanueva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4429898" y="963827"/>
            <a:ext cx="3623619" cy="13765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0900" y="957575"/>
            <a:ext cx="2114949" cy="13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625" y="957574"/>
            <a:ext cx="3424267" cy="1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33619" y="260762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Further Work</a:t>
            </a:r>
            <a:r>
              <a:rPr b="1" lang="fr">
                <a:solidFill>
                  <a:schemeClr val="accent6"/>
                </a:solidFill>
              </a:rPr>
              <a:t> 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356400" y="1062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984200" y="1345675"/>
            <a:ext cx="66024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Ideas for improvement: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Training a </a:t>
            </a:r>
            <a:r>
              <a:rPr b="1" lang="fr" sz="16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4D CNN</a:t>
            </a: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on the time series to take into account </a:t>
            </a:r>
            <a:r>
              <a:rPr b="1" lang="fr" sz="16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evolution of the crops</a:t>
            </a: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which may give us insight into the type of plants, which may grow at different speeds and times of the year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Using NDVI as an additional channel.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Other data augmentation techniques like changing the contrast, adding noise or removing some areas. 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91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00" y="0"/>
            <a:ext cx="89378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0" y="0"/>
            <a:ext cx="9024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326175" y="1883463"/>
            <a:ext cx="55512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fr" sz="3000"/>
              <a:t>Data Challenge</a:t>
            </a:r>
            <a:endParaRPr sz="2700"/>
          </a:p>
        </p:txBody>
      </p:sp>
      <p:sp>
        <p:nvSpPr>
          <p:cNvPr id="310" name="Google Shape;310;p41"/>
          <p:cNvSpPr txBox="1"/>
          <p:nvPr/>
        </p:nvSpPr>
        <p:spPr>
          <a:xfrm>
            <a:off x="3217723" y="3487609"/>
            <a:ext cx="57681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Kais Kharrat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Adam Saoud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Guillaume Vindry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David Sergio Arrustico Villanueva</a:t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4429897" y="963827"/>
            <a:ext cx="3623700" cy="137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0900" y="957575"/>
            <a:ext cx="2114949" cy="13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625" y="957574"/>
            <a:ext cx="3424267" cy="1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161148" cy="44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540544" y="487637"/>
            <a:ext cx="8603400" cy="4683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Papers</a:t>
            </a:r>
            <a:endParaRPr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540544" y="1425913"/>
            <a:ext cx="8325000" cy="29364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[1] </a:t>
            </a:r>
            <a:r>
              <a:rPr b="1" lang="fr" sz="7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4D U-Nets for Multi-Temporal Remote Sensing Data Classification (Giannopoulos et al. 2022)</a:t>
            </a:r>
            <a:endParaRPr b="1" sz="7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70269" y="156136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97800" y="720725"/>
            <a:ext cx="87462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1C4587"/>
                </a:solidFill>
              </a:rPr>
              <a:t>A </a:t>
            </a:r>
            <a:r>
              <a:rPr b="1" lang="fr" sz="1200">
                <a:solidFill>
                  <a:srgbClr val="1C4587"/>
                </a:solidFill>
              </a:rPr>
              <a:t>5-day data</a:t>
            </a:r>
            <a:r>
              <a:rPr lang="fr" sz="1200">
                <a:solidFill>
                  <a:srgbClr val="1C4587"/>
                </a:solidFill>
              </a:rPr>
              <a:t> </a:t>
            </a:r>
            <a:r>
              <a:rPr b="1" lang="fr" sz="1200">
                <a:solidFill>
                  <a:srgbClr val="1C4587"/>
                </a:solidFill>
              </a:rPr>
              <a:t>challenge</a:t>
            </a:r>
            <a:r>
              <a:rPr lang="fr" sz="1200">
                <a:solidFill>
                  <a:srgbClr val="1C4587"/>
                </a:solidFill>
              </a:rPr>
              <a:t> utilizing  </a:t>
            </a:r>
            <a:r>
              <a:rPr b="1" lang="fr" sz="1200">
                <a:solidFill>
                  <a:srgbClr val="1C4587"/>
                </a:solidFill>
              </a:rPr>
              <a:t>satellite imagery (Sentinel-2)</a:t>
            </a:r>
            <a:r>
              <a:rPr lang="fr" sz="1200">
                <a:solidFill>
                  <a:srgbClr val="1C4587"/>
                </a:solidFill>
              </a:rPr>
              <a:t>, </a:t>
            </a:r>
            <a:r>
              <a:rPr b="1" lang="fr" sz="1200">
                <a:solidFill>
                  <a:srgbClr val="1C4587"/>
                </a:solidFill>
              </a:rPr>
              <a:t>NDVI</a:t>
            </a:r>
            <a:r>
              <a:rPr lang="fr" sz="1200">
                <a:solidFill>
                  <a:srgbClr val="1C4587"/>
                </a:solidFill>
              </a:rPr>
              <a:t>, and </a:t>
            </a:r>
            <a:r>
              <a:rPr b="1" lang="fr" sz="1200">
                <a:solidFill>
                  <a:srgbClr val="1C4587"/>
                </a:solidFill>
              </a:rPr>
              <a:t>UNet models</a:t>
            </a:r>
            <a:r>
              <a:rPr lang="fr" sz="1200">
                <a:solidFill>
                  <a:srgbClr val="1C4587"/>
                </a:solidFill>
              </a:rPr>
              <a:t> to </a:t>
            </a:r>
            <a:r>
              <a:rPr b="1" lang="fr" sz="1200">
                <a:solidFill>
                  <a:srgbClr val="1C4587"/>
                </a:solidFill>
              </a:rPr>
              <a:t>predict crop types,</a:t>
            </a:r>
            <a:r>
              <a:rPr lang="fr" sz="1200">
                <a:solidFill>
                  <a:srgbClr val="1C4587"/>
                </a:solidFill>
              </a:rPr>
              <a:t> offering insurers a </a:t>
            </a:r>
            <a:r>
              <a:rPr b="1" lang="fr" sz="1200">
                <a:solidFill>
                  <a:srgbClr val="1C4587"/>
                </a:solidFill>
              </a:rPr>
              <a:t>SaaS solution for fraud prevention, faster claims, and better risk assessment</a:t>
            </a:r>
            <a:r>
              <a:rPr lang="fr" sz="1200">
                <a:solidFill>
                  <a:srgbClr val="1C4587"/>
                </a:solidFill>
              </a:rPr>
              <a:t>.</a:t>
            </a:r>
            <a:endParaRPr sz="1200">
              <a:solidFill>
                <a:srgbClr val="1C4587"/>
              </a:solidFill>
            </a:endParaRPr>
          </a:p>
        </p:txBody>
      </p:sp>
      <p:grpSp>
        <p:nvGrpSpPr>
          <p:cNvPr id="177" name="Google Shape;177;p28"/>
          <p:cNvGrpSpPr/>
          <p:nvPr/>
        </p:nvGrpSpPr>
        <p:grpSpPr>
          <a:xfrm>
            <a:off x="451100" y="1446250"/>
            <a:ext cx="8430975" cy="468300"/>
            <a:chOff x="451100" y="1522450"/>
            <a:chExt cx="8430975" cy="468300"/>
          </a:xfrm>
        </p:grpSpPr>
        <p:sp>
          <p:nvSpPr>
            <p:cNvPr id="178" name="Google Shape;178;p28"/>
            <p:cNvSpPr/>
            <p:nvPr/>
          </p:nvSpPr>
          <p:spPr>
            <a:xfrm>
              <a:off x="451100" y="1628350"/>
              <a:ext cx="229200" cy="256500"/>
            </a:xfrm>
            <a:prstGeom prst="rightArrow">
              <a:avLst>
                <a:gd fmla="val 50000" name="adj1"/>
                <a:gd fmla="val 119318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8"/>
            <p:cNvSpPr txBox="1"/>
            <p:nvPr/>
          </p:nvSpPr>
          <p:spPr>
            <a:xfrm>
              <a:off x="819275" y="1522450"/>
              <a:ext cx="806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5-Day Data Challenge: </a:t>
              </a:r>
              <a:r>
                <a:rPr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Analyzed time-series satellite images to predict crop types and parcel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28"/>
          <p:cNvGrpSpPr/>
          <p:nvPr/>
        </p:nvGrpSpPr>
        <p:grpSpPr>
          <a:xfrm>
            <a:off x="451100" y="2178063"/>
            <a:ext cx="8477025" cy="468300"/>
            <a:chOff x="396650" y="2481438"/>
            <a:chExt cx="8477025" cy="468300"/>
          </a:xfrm>
        </p:grpSpPr>
        <p:sp>
          <p:nvSpPr>
            <p:cNvPr id="181" name="Google Shape;181;p28"/>
            <p:cNvSpPr/>
            <p:nvPr/>
          </p:nvSpPr>
          <p:spPr>
            <a:xfrm>
              <a:off x="396650" y="2592800"/>
              <a:ext cx="229200" cy="256500"/>
            </a:xfrm>
            <a:prstGeom prst="rightArrow">
              <a:avLst>
                <a:gd fmla="val 50000" name="adj1"/>
                <a:gd fmla="val 119318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8"/>
            <p:cNvSpPr txBox="1"/>
            <p:nvPr/>
          </p:nvSpPr>
          <p:spPr>
            <a:xfrm>
              <a:off x="810875" y="2481438"/>
              <a:ext cx="806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Data Cleaning using NDVI:</a:t>
              </a:r>
              <a:r>
                <a:rPr b="1"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Cleaned and normalized satellite data for consistent analysis using the NDVI vegetation index.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8"/>
          <p:cNvGrpSpPr/>
          <p:nvPr/>
        </p:nvGrpSpPr>
        <p:grpSpPr>
          <a:xfrm>
            <a:off x="451100" y="3059438"/>
            <a:ext cx="8430975" cy="468300"/>
            <a:chOff x="451100" y="3440438"/>
            <a:chExt cx="8430975" cy="468300"/>
          </a:xfrm>
        </p:grpSpPr>
        <p:sp>
          <p:nvSpPr>
            <p:cNvPr id="184" name="Google Shape;184;p28"/>
            <p:cNvSpPr/>
            <p:nvPr/>
          </p:nvSpPr>
          <p:spPr>
            <a:xfrm>
              <a:off x="451100" y="3546338"/>
              <a:ext cx="229200" cy="256500"/>
            </a:xfrm>
            <a:prstGeom prst="rightArrow">
              <a:avLst>
                <a:gd fmla="val 50000" name="adj1"/>
                <a:gd fmla="val 119318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819275" y="3440438"/>
              <a:ext cx="806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fr" sz="1100">
                  <a:solidFill>
                    <a:schemeClr val="accent6"/>
                  </a:solidFill>
                </a:rPr>
                <a:t>UNet Model :</a:t>
              </a:r>
              <a:r>
                <a:rPr b="1"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Used UNet for precise segmentation and classification of agricultural parcels.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8"/>
          <p:cNvGrpSpPr/>
          <p:nvPr/>
        </p:nvGrpSpPr>
        <p:grpSpPr>
          <a:xfrm>
            <a:off x="451100" y="3746713"/>
            <a:ext cx="8430975" cy="468300"/>
            <a:chOff x="451100" y="4051513"/>
            <a:chExt cx="8430975" cy="468300"/>
          </a:xfrm>
        </p:grpSpPr>
        <p:sp>
          <p:nvSpPr>
            <p:cNvPr id="187" name="Google Shape;187;p28"/>
            <p:cNvSpPr/>
            <p:nvPr/>
          </p:nvSpPr>
          <p:spPr>
            <a:xfrm>
              <a:off x="451100" y="4157413"/>
              <a:ext cx="229200" cy="256500"/>
            </a:xfrm>
            <a:prstGeom prst="rightArrow">
              <a:avLst>
                <a:gd fmla="val 50000" name="adj1"/>
                <a:gd fmla="val 119318" name="adj2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819275" y="4051513"/>
              <a:ext cx="806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fr" sz="1100">
                  <a:solidFill>
                    <a:schemeClr val="accent6"/>
                  </a:solidFill>
                </a:rPr>
                <a:t>Business Solution</a:t>
              </a:r>
              <a:r>
                <a:rPr b="1" lang="fr" sz="1100">
                  <a:solidFill>
                    <a:schemeClr val="accent6"/>
                  </a:solidFill>
                </a:rPr>
                <a:t> :</a:t>
              </a:r>
              <a:r>
                <a:rPr b="1"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SaaS tool automating fraud detection, speeding claims, improving risk assessment, and providing ongoing client support.</a:t>
              </a:r>
              <a:endParaRPr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212844" y="286187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Data quality issues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5047" y="2146900"/>
            <a:ext cx="3044975" cy="20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175" y="2188625"/>
            <a:ext cx="3044974" cy="20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6407450" y="2073300"/>
            <a:ext cx="1374900" cy="1293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 flipH="1" rot="10800000">
            <a:off x="7380550" y="1619075"/>
            <a:ext cx="213900" cy="47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9"/>
          <p:cNvSpPr txBox="1"/>
          <p:nvPr/>
        </p:nvSpPr>
        <p:spPr>
          <a:xfrm>
            <a:off x="7380550" y="1300925"/>
            <a:ext cx="19398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black images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➔"/>
            </a:pPr>
            <a:r>
              <a:rPr b="1" lang="fr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relevant information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2270088" y="1990450"/>
            <a:ext cx="1374900" cy="1293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1246238" y="3068550"/>
            <a:ext cx="1374900" cy="1293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9"/>
          <p:cNvCxnSpPr>
            <a:stCxn id="201" idx="1"/>
          </p:cNvCxnSpPr>
          <p:nvPr/>
        </p:nvCxnSpPr>
        <p:spPr>
          <a:xfrm rot="10800000">
            <a:off x="1349437" y="1918337"/>
            <a:ext cx="1122000" cy="261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9"/>
          <p:cNvCxnSpPr>
            <a:stCxn id="202" idx="1"/>
          </p:cNvCxnSpPr>
          <p:nvPr/>
        </p:nvCxnSpPr>
        <p:spPr>
          <a:xfrm rot="10800000">
            <a:off x="1306587" y="1939837"/>
            <a:ext cx="141000" cy="131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9"/>
          <p:cNvSpPr txBox="1"/>
          <p:nvPr/>
        </p:nvSpPr>
        <p:spPr>
          <a:xfrm>
            <a:off x="-6575" y="1403250"/>
            <a:ext cx="14475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images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➔"/>
            </a:pPr>
            <a:r>
              <a:rPr b="1" lang="fr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Disturbance of visual image quality 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➔"/>
            </a:pPr>
            <a:r>
              <a:rPr b="1" lang="fr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image segmentation difficult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509900" y="1250100"/>
            <a:ext cx="6009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main types of problems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270294" y="240687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NDVI (Normalized Difference Vegetation Index)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63" y="1790711"/>
            <a:ext cx="34004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4022950" y="1951575"/>
            <a:ext cx="51210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-Higher Values indicate healthier and denser vegetation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-Lower values indicate less dense vegetation or bare ground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836225" y="1148475"/>
            <a:ext cx="7324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An index widely used to measure vegetation health from satellite images</a:t>
            </a:r>
            <a:endParaRPr b="1" sz="13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2311900" y="3699450"/>
            <a:ext cx="4512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⇒  Delete images whose mean NDVI is below a threshold</a:t>
            </a:r>
            <a:endParaRPr b="1" sz="1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270294" y="209611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NDVI (Normalized Difference Vegetation Index)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201" y="2661200"/>
            <a:ext cx="2100090" cy="20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524" y="2571750"/>
            <a:ext cx="2058376" cy="20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525" y="947124"/>
            <a:ext cx="1682900" cy="174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950" y="917425"/>
            <a:ext cx="1742153" cy="17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300" y="995650"/>
            <a:ext cx="1682900" cy="17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3300" y="2739350"/>
            <a:ext cx="1925270" cy="18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82000" y="2048550"/>
            <a:ext cx="9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with clearly visible vegetation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117200" y="2124750"/>
            <a:ext cx="9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Black image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251700" y="2124750"/>
            <a:ext cx="9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b="1" lang="f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image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0" y="3189450"/>
            <a:ext cx="1683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NDVI = 0.6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073825" y="3189450"/>
            <a:ext cx="1176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NDVI = 0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969425" y="3189450"/>
            <a:ext cx="15291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 NDVI = 0.226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198369" y="286187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NDVI Cleaning Impact: Enhanced Data Quality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50" y="951325"/>
            <a:ext cx="2708200" cy="181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50" y="2710775"/>
            <a:ext cx="2708200" cy="181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575" y="858075"/>
            <a:ext cx="5983299" cy="37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521494" y="260762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Data Modelling : pretrained models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521500" y="1068775"/>
            <a:ext cx="747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We need a good semantic segmentation model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Our metric : IoU (measures the overlap between prediction and real surfaces).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Fir</a:t>
            </a: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st idea : existing pretrained models :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Problem : </a:t>
            </a:r>
            <a:r>
              <a:rPr b="1" lang="fr" sz="16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most pretrained models are RGB</a:t>
            </a: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thus the shape must be changed, we lose a lot of the benefit of pretraining.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YOLO-seg</a:t>
            </a: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: good segmentation model, but needs to be fine-tuned with a special masking format : we would need to reprocess the entire dataset and store it somewhere.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Other datasets pretrained on satellite images: danger of having been trained on PASTIS thus being biased.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300" y="117925"/>
            <a:ext cx="3303900" cy="13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540544" y="286187"/>
            <a:ext cx="8603400" cy="4683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6"/>
                </a:solidFill>
              </a:rPr>
              <a:t>Data Modelling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261950" y="1253575"/>
            <a:ext cx="8882100" cy="29364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6"/>
                </a:solidFill>
              </a:rPr>
              <a:t>W</a:t>
            </a:r>
            <a:r>
              <a:rPr b="1" lang="fr" sz="1600">
                <a:solidFill>
                  <a:schemeClr val="accent6"/>
                </a:solidFill>
              </a:rPr>
              <a:t>e train a new model from scratch. 2 architectures are considered: 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</a:rPr>
              <a:t>UNet (CNN) : Classic approach, </a:t>
            </a:r>
            <a:r>
              <a:rPr b="1" lang="fr" sz="1600" u="sng">
                <a:solidFill>
                  <a:schemeClr val="accent6"/>
                </a:solidFill>
              </a:rPr>
              <a:t>good enough for many semantic segmentation tasks</a:t>
            </a:r>
            <a:r>
              <a:rPr b="1" lang="fr" sz="1600">
                <a:solidFill>
                  <a:schemeClr val="accent6"/>
                </a:solidFill>
              </a:rPr>
              <a:t>.</a:t>
            </a:r>
            <a:endParaRPr b="1" sz="1600">
              <a:solidFill>
                <a:schemeClr val="accent6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</a:rPr>
              <a:t>Vision transformers : More powerful in theory, but need </a:t>
            </a:r>
            <a:r>
              <a:rPr b="1" lang="fr" sz="1600" u="sng">
                <a:solidFill>
                  <a:schemeClr val="accent6"/>
                </a:solidFill>
              </a:rPr>
              <a:t>more data and more training</a:t>
            </a:r>
            <a:r>
              <a:rPr b="1" lang="fr" sz="1600">
                <a:solidFill>
                  <a:schemeClr val="accent6"/>
                </a:solidFill>
              </a:rPr>
              <a:t> time. </a:t>
            </a:r>
            <a:endParaRPr b="1" sz="1600">
              <a:solidFill>
                <a:schemeClr val="accent6"/>
              </a:solidFill>
            </a:endParaRPr>
          </a:p>
          <a:p>
            <a: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</a:rPr>
              <a:t>We thought transformers might be useful to capture evolutions in the time dimension.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 u="sng">
                <a:solidFill>
                  <a:schemeClr val="accent6"/>
                </a:solidFill>
              </a:rPr>
              <a:t>Data preprocessing</a:t>
            </a:r>
            <a:r>
              <a:rPr b="1" lang="fr" sz="1600">
                <a:solidFill>
                  <a:schemeClr val="accent6"/>
                </a:solidFill>
              </a:rPr>
              <a:t>:</a:t>
            </a:r>
            <a:endParaRPr b="1"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</a:rPr>
              <a:t>Augmentation : Rotating the images.</a:t>
            </a:r>
            <a:endParaRPr b="1" sz="1600">
              <a:solidFill>
                <a:schemeClr val="accent6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Roboto"/>
              <a:buChar char="-"/>
            </a:pPr>
            <a:r>
              <a:rPr b="1" lang="fr" sz="1600">
                <a:solidFill>
                  <a:schemeClr val="accent6"/>
                </a:solidFill>
              </a:rPr>
              <a:t>Preprocessing : removing the cloudy images with a threshold on the NDVI.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71494" y="260762"/>
            <a:ext cx="8603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 Black"/>
              <a:buNone/>
            </a:pPr>
            <a:r>
              <a:rPr b="1" lang="fr">
                <a:solidFill>
                  <a:schemeClr val="accent6"/>
                </a:solidFill>
              </a:rPr>
              <a:t>Data Modelling</a:t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5435375" y="476800"/>
            <a:ext cx="3487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UNet : Encoder - decoder structure with skip connections.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Reduces the dimension of the image by convolution to extract the crop categories.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Implementation from : https://github.com/milesial/Pytorch-UNet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The priority was to have a good enough spatial segmentation, with the time evolution as an additional information.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Thus we reduce the time series by taking their median. Empirically, it works better than taking the average.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Training : around 30 epochs gave the best results, then it starts to overfit, even with augmentation.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305" y="4478800"/>
            <a:ext cx="128974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0" y="1046775"/>
            <a:ext cx="4787899" cy="31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QUE MINES PARIS">
  <a:themeElements>
    <a:clrScheme name="Personnalisé 59">
      <a:dk1>
        <a:srgbClr val="000000"/>
      </a:dk1>
      <a:lt1>
        <a:srgbClr val="FFFFFF"/>
      </a:lt1>
      <a:dk2>
        <a:srgbClr val="9D9D9D"/>
      </a:dk2>
      <a:lt2>
        <a:srgbClr val="D8D8D8"/>
      </a:lt2>
      <a:accent1>
        <a:srgbClr val="005E9E"/>
      </a:accent1>
      <a:accent2>
        <a:srgbClr val="F8B740"/>
      </a:accent2>
      <a:accent3>
        <a:srgbClr val="2BA9FF"/>
      </a:accent3>
      <a:accent4>
        <a:srgbClr val="72C5FE"/>
      </a:accent4>
      <a:accent5>
        <a:srgbClr val="B8E2FF"/>
      </a:accent5>
      <a:accent6>
        <a:srgbClr val="004676"/>
      </a:accent6>
      <a:hlink>
        <a:srgbClr val="005E9E"/>
      </a:hlink>
      <a:folHlink>
        <a:srgbClr val="9D9D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